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34"/>
  </p:notesMasterIdLst>
  <p:handoutMasterIdLst>
    <p:handoutMasterId r:id="rId35"/>
  </p:handoutMasterIdLst>
  <p:sldIdLst>
    <p:sldId id="256" r:id="rId2"/>
    <p:sldId id="712" r:id="rId3"/>
    <p:sldId id="298" r:id="rId4"/>
    <p:sldId id="719" r:id="rId5"/>
    <p:sldId id="276" r:id="rId6"/>
    <p:sldId id="725" r:id="rId7"/>
    <p:sldId id="726" r:id="rId8"/>
    <p:sldId id="711" r:id="rId9"/>
    <p:sldId id="297" r:id="rId10"/>
    <p:sldId id="299" r:id="rId11"/>
    <p:sldId id="257" r:id="rId12"/>
    <p:sldId id="715" r:id="rId13"/>
    <p:sldId id="717" r:id="rId14"/>
    <p:sldId id="716" r:id="rId15"/>
    <p:sldId id="720" r:id="rId16"/>
    <p:sldId id="718" r:id="rId17"/>
    <p:sldId id="721" r:id="rId18"/>
    <p:sldId id="728" r:id="rId19"/>
    <p:sldId id="729" r:id="rId20"/>
    <p:sldId id="723" r:id="rId21"/>
    <p:sldId id="724" r:id="rId22"/>
    <p:sldId id="349" r:id="rId23"/>
    <p:sldId id="291" r:id="rId24"/>
    <p:sldId id="258" r:id="rId25"/>
    <p:sldId id="709" r:id="rId26"/>
    <p:sldId id="713" r:id="rId27"/>
    <p:sldId id="306" r:id="rId28"/>
    <p:sldId id="267" r:id="rId29"/>
    <p:sldId id="722" r:id="rId30"/>
    <p:sldId id="335" r:id="rId31"/>
    <p:sldId id="336" r:id="rId32"/>
    <p:sldId id="730" r:id="rId33"/>
  </p:sldIdLst>
  <p:sldSz cx="9144000" cy="6858000" type="screen4x3"/>
  <p:notesSz cx="7315200" cy="96012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9900"/>
    <a:srgbClr val="006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87258" autoAdjust="0"/>
  </p:normalViewPr>
  <p:slideViewPr>
    <p:cSldViewPr>
      <p:cViewPr varScale="1">
        <p:scale>
          <a:sx n="75" d="100"/>
          <a:sy n="75" d="100"/>
        </p:scale>
        <p:origin x="167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6" y="54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2772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98944DA0-7E15-49AE-9E1A-06C658B442E2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1C176B2E-9998-4231-85B2-2C258E49F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04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18A1A218-A232-42EB-9526-47647B116190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CBAB7EF7-9A5A-4AB1-BA29-E3679F2B5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71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2F0DF-377D-4DAA-9A72-DFCA745F76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93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2F0DF-377D-4DAA-9A72-DFCA745F76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30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2F0DF-377D-4DAA-9A72-DFCA745F766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2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7200" spc="-8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rgbClr val="0067C5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rgbClr val="006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43800" y="6492875"/>
            <a:ext cx="1315721" cy="365125"/>
          </a:xfrm>
          <a:prstGeom prst="rect">
            <a:avLst/>
          </a:prstGeom>
        </p:spPr>
        <p:txBody>
          <a:bodyPr/>
          <a:lstStyle/>
          <a:p>
            <a:fld id="{23EA6483-4CA8-4F2C-93BB-D3873ED697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43800" y="6492875"/>
            <a:ext cx="1315721" cy="365125"/>
          </a:xfrm>
          <a:prstGeom prst="rect">
            <a:avLst/>
          </a:prstGeom>
        </p:spPr>
        <p:txBody>
          <a:bodyPr/>
          <a:lstStyle/>
          <a:p>
            <a:fld id="{23EA6483-4CA8-4F2C-93BB-D3873ED697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34950" y="846694"/>
            <a:ext cx="8689975" cy="25823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234949" y="3539904"/>
            <a:ext cx="8689975" cy="2990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9400" y="6650078"/>
            <a:ext cx="3505200" cy="19891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ME588 - Introduction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1405" y="6650077"/>
            <a:ext cx="2062263" cy="198915"/>
          </a:xfrm>
          <a:prstGeom prst="rect">
            <a:avLst/>
          </a:prstGeom>
        </p:spPr>
        <p:txBody>
          <a:bodyPr/>
          <a:lstStyle/>
          <a:p>
            <a:fld id="{BA611D6D-6E12-FA49-B72B-16A94CE53A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13"/>
          <p:cNvSpPr>
            <a:spLocks noGrp="1"/>
          </p:cNvSpPr>
          <p:nvPr>
            <p:ph type="dt" sz="half" idx="2"/>
          </p:nvPr>
        </p:nvSpPr>
        <p:spPr>
          <a:xfrm>
            <a:off x="153109" y="6650077"/>
            <a:ext cx="2397128" cy="198915"/>
          </a:xfrm>
          <a:prstGeom prst="rect">
            <a:avLst/>
          </a:prstGeom>
        </p:spPr>
        <p:txBody>
          <a:bodyPr vert="horz" anchor="ctr"/>
          <a:lstStyle>
            <a:lvl1pPr algn="l" eaLnBrk="1" latinLnBrk="0" hangingPunct="1">
              <a:defRPr kumimoji="0" sz="100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/>
              <a:t>James Mynderse</a:t>
            </a:r>
          </a:p>
        </p:txBody>
      </p:sp>
    </p:spTree>
    <p:extLst>
      <p:ext uri="{BB962C8B-B14F-4D97-AF65-F5344CB8AC3E}">
        <p14:creationId xmlns:p14="http://schemas.microsoft.com/office/powerpoint/2010/main" val="26599083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rgbClr val="0067C5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2718"/>
            <a:ext cx="8229600" cy="548640"/>
          </a:xfrm>
        </p:spPr>
        <p:txBody>
          <a:bodyPr anchor="t" anchorCtr="0">
            <a:normAutofit/>
          </a:bodyPr>
          <a:lstStyle>
            <a:lvl1pPr>
              <a:defRPr sz="28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86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2718"/>
            <a:ext cx="8229600" cy="548640"/>
          </a:xfrm>
        </p:spPr>
        <p:txBody>
          <a:bodyPr anchor="t">
            <a:normAutofit/>
          </a:bodyPr>
          <a:lstStyle>
            <a:lvl1pPr>
              <a:defRPr sz="28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399"/>
            <a:ext cx="3886200" cy="54864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914400"/>
            <a:ext cx="3886200" cy="54864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3678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rtion / Evid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457200" y="5029200"/>
            <a:ext cx="8229600" cy="1371600"/>
          </a:xfrm>
        </p:spPr>
        <p:txBody>
          <a:bodyPr/>
          <a:lstStyle>
            <a:lvl1pPr>
              <a:defRPr b="0"/>
            </a:lvl1pPr>
          </a:lstStyle>
          <a:p>
            <a:pPr eaLnBrk="0" hangingPunct="0">
              <a:spcBef>
                <a:spcPct val="25000"/>
              </a:spcBef>
              <a:defRPr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necessary, identify key assumption or background for audience—keep to two lines (18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charset="0"/>
              </a:rPr>
              <a:t>–24 point type)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57200" y="152718"/>
            <a:ext cx="8229600" cy="1371600"/>
          </a:xfrm>
        </p:spPr>
        <p:txBody>
          <a:bodyPr anchor="t" anchorCtr="0">
            <a:normAutofit/>
          </a:bodyPr>
          <a:lstStyle>
            <a:lvl1pPr>
              <a:defRPr sz="2800" cap="none"/>
            </a:lvl1pPr>
          </a:lstStyle>
          <a:p>
            <a:r>
              <a:rPr lang="en-US" dirty="0"/>
              <a:t>This is a concise full-sentence assertion</a:t>
            </a:r>
          </a:p>
        </p:txBody>
      </p:sp>
    </p:spTree>
    <p:extLst>
      <p:ext uri="{BB962C8B-B14F-4D97-AF65-F5344CB8AC3E}">
        <p14:creationId xmlns:p14="http://schemas.microsoft.com/office/powerpoint/2010/main" val="1441360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2718"/>
            <a:ext cx="8229600" cy="548640"/>
          </a:xfrm>
        </p:spPr>
        <p:txBody>
          <a:bodyPr anchor="t" anchorCtr="0">
            <a:noAutofit/>
          </a:bodyPr>
          <a:lstStyle>
            <a:lvl1pPr>
              <a:defRPr sz="28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29600" cy="54864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3886200" cy="43434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057400"/>
            <a:ext cx="3886200" cy="43434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457200" y="914400"/>
            <a:ext cx="8229600" cy="9144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645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rgbClr val="006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2743200" y="6583680"/>
            <a:ext cx="3657600" cy="2743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Unified Curriculum and Course Design for MRE – Curriculum 2</a:t>
            </a:r>
            <a:endParaRPr lang="en-US" sz="1000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7315200" y="6583680"/>
            <a:ext cx="1828800" cy="274320"/>
          </a:xfrm>
          <a:prstGeom prst="rect">
            <a:avLst/>
          </a:prstGeom>
          <a:noFill/>
        </p:spPr>
        <p:txBody>
          <a:bodyPr wrap="none" rIns="457200" rtlCol="0">
            <a:noAutofit/>
          </a:bodyPr>
          <a:lstStyle/>
          <a:p>
            <a:pPr algn="r"/>
            <a:fld id="{839642D3-773E-4C6F-A4ED-483A173202D6}" type="slidenum">
              <a:rPr lang="en-US" sz="1000" smtClean="0"/>
              <a:t>‹#›</a:t>
            </a:fld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7" r:id="rId2"/>
    <p:sldLayoutId id="2147483806" r:id="rId3"/>
    <p:sldLayoutId id="2147483817" r:id="rId4"/>
    <p:sldLayoutId id="2147483819" r:id="rId5"/>
    <p:sldLayoutId id="2147483810" r:id="rId6"/>
    <p:sldLayoutId id="2147483811" r:id="rId7"/>
    <p:sldLayoutId id="2147483818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rgbClr val="0067C5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0067C5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67C5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67C5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67C5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.xml"/><Relationship Id="rId7" Type="http://schemas.openxmlformats.org/officeDocument/2006/relationships/image" Target="../media/image3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9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90500" y="410463"/>
            <a:ext cx="8610600" cy="1691640"/>
          </a:xfrm>
        </p:spPr>
        <p:txBody>
          <a:bodyPr anchor="t">
            <a:noAutofit/>
          </a:bodyPr>
          <a:lstStyle/>
          <a:p>
            <a:r>
              <a:rPr lang="en-US" sz="3200" dirty="0"/>
              <a:t>Curriculum 2: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Mechatronics and Robotics Engineering at LTU</a:t>
            </a:r>
            <a:endParaRPr lang="en-US" sz="12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" y="3581400"/>
            <a:ext cx="8648700" cy="3276600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>
                <a:solidFill>
                  <a:schemeClr val="tx1"/>
                </a:solidFill>
                <a:latin typeface="Arial Narrow" panose="020B0606020202030204" pitchFamily="34" charset="0"/>
              </a:rPr>
              <a:t>James A. Mynderse</a:t>
            </a:r>
            <a:endParaRPr lang="en-US" sz="3200" cap="none" baseline="300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215A7AA-29A7-4B6F-B562-16B95783C8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315691"/>
            <a:ext cx="2743200" cy="9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18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E3F2-9EE7-44A7-8DA5-DFD49D092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 Engineering Automation Lab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A51E7FE-E42B-466D-BDDE-EFB9C5C2C3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Students program KUKA robot arms to simulate industrial processes</a:t>
            </a:r>
          </a:p>
          <a:p>
            <a:pPr lvl="1"/>
            <a:r>
              <a:rPr lang="en-US" dirty="0"/>
              <a:t>Current partnership with Rockwell Automation, KUKA, and others to upgrade the lab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6EE3EC-EE6B-437C-B250-37659C04B1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43244"/>
            <a:ext cx="3886200" cy="291435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4BEDE3-1575-450D-8F94-6330DE4E8F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352800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95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C21995-F451-460D-8B90-831566DF2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8 semesters</a:t>
            </a:r>
          </a:p>
          <a:p>
            <a:pPr lvl="1"/>
            <a:r>
              <a:rPr lang="en-US" dirty="0"/>
              <a:t>136 credits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538DCB-74B4-43BC-930D-313F5813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 Robotics Engineering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188051-7305-4185-8E79-E1B46E464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42" y="837778"/>
            <a:ext cx="8311316" cy="457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08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38DCB-74B4-43BC-930D-313F5813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BSRE – Solid Mechanics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188051-7305-4185-8E79-E1B46E464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42" y="837778"/>
            <a:ext cx="8311316" cy="457294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3D83E9-0946-44B7-87AD-197950482BF5}"/>
              </a:ext>
            </a:extLst>
          </p:cNvPr>
          <p:cNvSpPr/>
          <p:nvPr/>
        </p:nvSpPr>
        <p:spPr>
          <a:xfrm>
            <a:off x="2514600" y="2895600"/>
            <a:ext cx="3124200" cy="4572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AE926B-68AC-4175-BAF7-192F53435512}"/>
              </a:ext>
            </a:extLst>
          </p:cNvPr>
          <p:cNvSpPr/>
          <p:nvPr/>
        </p:nvSpPr>
        <p:spPr>
          <a:xfrm>
            <a:off x="1478872" y="1828800"/>
            <a:ext cx="807128" cy="10668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05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38DCB-74B4-43BC-930D-313F5813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BSRE – Electronic Systems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188051-7305-4185-8E79-E1B46E464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42" y="837778"/>
            <a:ext cx="8311316" cy="457294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F0446E-780D-4DB2-AEF2-A923ADDBBF6C}"/>
              </a:ext>
            </a:extLst>
          </p:cNvPr>
          <p:cNvSpPr/>
          <p:nvPr/>
        </p:nvSpPr>
        <p:spPr>
          <a:xfrm>
            <a:off x="2514600" y="2895600"/>
            <a:ext cx="3124200" cy="4572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80BB5B-7863-4FB2-B432-B3B72105611B}"/>
              </a:ext>
            </a:extLst>
          </p:cNvPr>
          <p:cNvSpPr/>
          <p:nvPr/>
        </p:nvSpPr>
        <p:spPr>
          <a:xfrm>
            <a:off x="1478872" y="1828800"/>
            <a:ext cx="807128" cy="10668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88F315-F4D0-4F54-9EDF-22EEA97F3296}"/>
              </a:ext>
            </a:extLst>
          </p:cNvPr>
          <p:cNvSpPr/>
          <p:nvPr/>
        </p:nvSpPr>
        <p:spPr>
          <a:xfrm>
            <a:off x="4648200" y="2362200"/>
            <a:ext cx="4079458" cy="448692"/>
          </a:xfrm>
          <a:prstGeom prst="round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4413CD-22A9-45F2-97D7-ECB7A09D9CBE}"/>
              </a:ext>
            </a:extLst>
          </p:cNvPr>
          <p:cNvSpPr/>
          <p:nvPr/>
        </p:nvSpPr>
        <p:spPr>
          <a:xfrm>
            <a:off x="3616742" y="3429000"/>
            <a:ext cx="802858" cy="448692"/>
          </a:xfrm>
          <a:prstGeom prst="round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96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38DCB-74B4-43BC-930D-313F5813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BSRE – Computer Science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188051-7305-4185-8E79-E1B46E464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42" y="837778"/>
            <a:ext cx="8311316" cy="457294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F0446E-780D-4DB2-AEF2-A923ADDBBF6C}"/>
              </a:ext>
            </a:extLst>
          </p:cNvPr>
          <p:cNvSpPr/>
          <p:nvPr/>
        </p:nvSpPr>
        <p:spPr>
          <a:xfrm>
            <a:off x="2514600" y="2895600"/>
            <a:ext cx="3124200" cy="4572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80BB5B-7863-4FB2-B432-B3B72105611B}"/>
              </a:ext>
            </a:extLst>
          </p:cNvPr>
          <p:cNvSpPr/>
          <p:nvPr/>
        </p:nvSpPr>
        <p:spPr>
          <a:xfrm>
            <a:off x="1478872" y="1828800"/>
            <a:ext cx="807128" cy="10668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5EB9EA-F3F6-4653-9532-02D6628B5063}"/>
              </a:ext>
            </a:extLst>
          </p:cNvPr>
          <p:cNvSpPr/>
          <p:nvPr/>
        </p:nvSpPr>
        <p:spPr>
          <a:xfrm>
            <a:off x="4648200" y="2362200"/>
            <a:ext cx="4079458" cy="448692"/>
          </a:xfrm>
          <a:prstGeom prst="round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0D7A19-8D60-42BB-9308-1E1E8B275F59}"/>
              </a:ext>
            </a:extLst>
          </p:cNvPr>
          <p:cNvSpPr/>
          <p:nvPr/>
        </p:nvSpPr>
        <p:spPr>
          <a:xfrm>
            <a:off x="3616742" y="3429000"/>
            <a:ext cx="802858" cy="448692"/>
          </a:xfrm>
          <a:prstGeom prst="round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6B014E-9C70-49FF-8A29-9BB4E6250A84}"/>
              </a:ext>
            </a:extLst>
          </p:cNvPr>
          <p:cNvSpPr/>
          <p:nvPr/>
        </p:nvSpPr>
        <p:spPr>
          <a:xfrm>
            <a:off x="380092" y="3378694"/>
            <a:ext cx="1905908" cy="533400"/>
          </a:xfrm>
          <a:prstGeom prst="roundRect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5263EB-8234-4497-B543-7B90483795E9}"/>
              </a:ext>
            </a:extLst>
          </p:cNvPr>
          <p:cNvSpPr/>
          <p:nvPr/>
        </p:nvSpPr>
        <p:spPr>
          <a:xfrm>
            <a:off x="6781800" y="3378694"/>
            <a:ext cx="899604" cy="498998"/>
          </a:xfrm>
          <a:prstGeom prst="roundRect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83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38DCB-74B4-43BC-930D-313F5813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BSRE – Dynamic Systems and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188051-7305-4185-8E79-E1B46E464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42" y="837778"/>
            <a:ext cx="8311316" cy="457294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B183F35-1124-43FE-8C2D-5F6E1D994150}"/>
              </a:ext>
            </a:extLst>
          </p:cNvPr>
          <p:cNvSpPr/>
          <p:nvPr/>
        </p:nvSpPr>
        <p:spPr>
          <a:xfrm>
            <a:off x="4572000" y="3886200"/>
            <a:ext cx="3124200" cy="5334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F0446E-780D-4DB2-AEF2-A923ADDBBF6C}"/>
              </a:ext>
            </a:extLst>
          </p:cNvPr>
          <p:cNvSpPr/>
          <p:nvPr/>
        </p:nvSpPr>
        <p:spPr>
          <a:xfrm>
            <a:off x="2514600" y="2895600"/>
            <a:ext cx="3124200" cy="4572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80BB5B-7863-4FB2-B432-B3B72105611B}"/>
              </a:ext>
            </a:extLst>
          </p:cNvPr>
          <p:cNvSpPr/>
          <p:nvPr/>
        </p:nvSpPr>
        <p:spPr>
          <a:xfrm>
            <a:off x="1478872" y="1828800"/>
            <a:ext cx="807128" cy="10668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5EB9EA-F3F6-4653-9532-02D6628B5063}"/>
              </a:ext>
            </a:extLst>
          </p:cNvPr>
          <p:cNvSpPr/>
          <p:nvPr/>
        </p:nvSpPr>
        <p:spPr>
          <a:xfrm>
            <a:off x="4648200" y="2362200"/>
            <a:ext cx="4079458" cy="448692"/>
          </a:xfrm>
          <a:prstGeom prst="round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0D7A19-8D60-42BB-9308-1E1E8B275F59}"/>
              </a:ext>
            </a:extLst>
          </p:cNvPr>
          <p:cNvSpPr/>
          <p:nvPr/>
        </p:nvSpPr>
        <p:spPr>
          <a:xfrm>
            <a:off x="3616742" y="3429000"/>
            <a:ext cx="802858" cy="448692"/>
          </a:xfrm>
          <a:prstGeom prst="round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CB8F29-8D40-4873-9F30-FF3BA54B1245}"/>
              </a:ext>
            </a:extLst>
          </p:cNvPr>
          <p:cNvSpPr/>
          <p:nvPr/>
        </p:nvSpPr>
        <p:spPr>
          <a:xfrm>
            <a:off x="380092" y="3378694"/>
            <a:ext cx="1905908" cy="533400"/>
          </a:xfrm>
          <a:prstGeom prst="roundRect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A749F7-9B65-4A12-A7AA-359A876B18B6}"/>
              </a:ext>
            </a:extLst>
          </p:cNvPr>
          <p:cNvSpPr/>
          <p:nvPr/>
        </p:nvSpPr>
        <p:spPr>
          <a:xfrm>
            <a:off x="6781800" y="3378694"/>
            <a:ext cx="899604" cy="498998"/>
          </a:xfrm>
          <a:prstGeom prst="roundRect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89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38DCB-74B4-43BC-930D-313F5813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BSRE – Robotic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188051-7305-4185-8E79-E1B46E464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42" y="837778"/>
            <a:ext cx="8311316" cy="457294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B183F35-1124-43FE-8C2D-5F6E1D994150}"/>
              </a:ext>
            </a:extLst>
          </p:cNvPr>
          <p:cNvSpPr/>
          <p:nvPr/>
        </p:nvSpPr>
        <p:spPr>
          <a:xfrm>
            <a:off x="4572000" y="3886200"/>
            <a:ext cx="3124200" cy="5334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F0446E-780D-4DB2-AEF2-A923ADDBBF6C}"/>
              </a:ext>
            </a:extLst>
          </p:cNvPr>
          <p:cNvSpPr/>
          <p:nvPr/>
        </p:nvSpPr>
        <p:spPr>
          <a:xfrm>
            <a:off x="2514600" y="2895600"/>
            <a:ext cx="3124200" cy="4572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80BB5B-7863-4FB2-B432-B3B72105611B}"/>
              </a:ext>
            </a:extLst>
          </p:cNvPr>
          <p:cNvSpPr/>
          <p:nvPr/>
        </p:nvSpPr>
        <p:spPr>
          <a:xfrm>
            <a:off x="1478872" y="1828800"/>
            <a:ext cx="807128" cy="10668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5EB9EA-F3F6-4653-9532-02D6628B5063}"/>
              </a:ext>
            </a:extLst>
          </p:cNvPr>
          <p:cNvSpPr/>
          <p:nvPr/>
        </p:nvSpPr>
        <p:spPr>
          <a:xfrm>
            <a:off x="4648200" y="2362200"/>
            <a:ext cx="4079458" cy="448692"/>
          </a:xfrm>
          <a:prstGeom prst="round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0D7A19-8D60-42BB-9308-1E1E8B275F59}"/>
              </a:ext>
            </a:extLst>
          </p:cNvPr>
          <p:cNvSpPr/>
          <p:nvPr/>
        </p:nvSpPr>
        <p:spPr>
          <a:xfrm>
            <a:off x="3616742" y="3429000"/>
            <a:ext cx="802858" cy="448692"/>
          </a:xfrm>
          <a:prstGeom prst="round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17A464E-0995-45E8-A316-E29327F5C731}"/>
              </a:ext>
            </a:extLst>
          </p:cNvPr>
          <p:cNvSpPr/>
          <p:nvPr/>
        </p:nvSpPr>
        <p:spPr>
          <a:xfrm>
            <a:off x="416342" y="1295400"/>
            <a:ext cx="1869658" cy="49992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BDD6369-A8A1-45BC-94CD-8641A76251A8}"/>
              </a:ext>
            </a:extLst>
          </p:cNvPr>
          <p:cNvSpPr/>
          <p:nvPr/>
        </p:nvSpPr>
        <p:spPr>
          <a:xfrm>
            <a:off x="3572564" y="1862276"/>
            <a:ext cx="4132471" cy="448692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1DCE7C-F34F-424A-94FB-5D02C3B3E247}"/>
              </a:ext>
            </a:extLst>
          </p:cNvPr>
          <p:cNvSpPr/>
          <p:nvPr/>
        </p:nvSpPr>
        <p:spPr>
          <a:xfrm>
            <a:off x="5715000" y="1338772"/>
            <a:ext cx="2977878" cy="490028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69A459D-A256-4CB9-B8AC-3EF2E545A1DF}"/>
              </a:ext>
            </a:extLst>
          </p:cNvPr>
          <p:cNvSpPr/>
          <p:nvPr/>
        </p:nvSpPr>
        <p:spPr>
          <a:xfrm>
            <a:off x="380092" y="3378694"/>
            <a:ext cx="1905908" cy="533400"/>
          </a:xfrm>
          <a:prstGeom prst="roundRect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526C4CB-9817-4DE5-B799-7D9F56DEB6AF}"/>
              </a:ext>
            </a:extLst>
          </p:cNvPr>
          <p:cNvSpPr/>
          <p:nvPr/>
        </p:nvSpPr>
        <p:spPr>
          <a:xfrm>
            <a:off x="6781800" y="3378694"/>
            <a:ext cx="899604" cy="498998"/>
          </a:xfrm>
          <a:prstGeom prst="roundRect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77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F5B2FB-960B-4A55-884F-13489202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LTU Unified Robotics sequence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2788F-9516-4EE7-AAE1-342D4A884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3" t="57762"/>
          <a:stretch/>
        </p:blipFill>
        <p:spPr>
          <a:xfrm>
            <a:off x="152400" y="762000"/>
            <a:ext cx="8686800" cy="103709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922BA59-5483-4CC8-8D64-B16AEDA9B445}"/>
              </a:ext>
            </a:extLst>
          </p:cNvPr>
          <p:cNvGrpSpPr/>
          <p:nvPr/>
        </p:nvGrpSpPr>
        <p:grpSpPr>
          <a:xfrm>
            <a:off x="76200" y="2057400"/>
            <a:ext cx="4509117" cy="1037098"/>
            <a:chOff x="76200" y="2057400"/>
            <a:chExt cx="4509117" cy="103709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7F514A-FE6A-4591-BDFC-73BAD392D24B}"/>
                </a:ext>
              </a:extLst>
            </p:cNvPr>
            <p:cNvSpPr/>
            <p:nvPr/>
          </p:nvSpPr>
          <p:spPr>
            <a:xfrm>
              <a:off x="76200" y="2057400"/>
              <a:ext cx="4509117" cy="103709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D80BC-F680-4958-9E4D-81CBA2AA2994}"/>
                </a:ext>
              </a:extLst>
            </p:cNvPr>
            <p:cNvSpPr/>
            <p:nvPr/>
          </p:nvSpPr>
          <p:spPr>
            <a:xfrm>
              <a:off x="135384" y="2114284"/>
              <a:ext cx="44196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Microprocessor programming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Circuits, sensors, actuators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Rigid body kinematics, robot dynamics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E9D185-07F4-420C-A507-867E7FDA9B12}"/>
              </a:ext>
            </a:extLst>
          </p:cNvPr>
          <p:cNvGrpSpPr/>
          <p:nvPr/>
        </p:nvGrpSpPr>
        <p:grpSpPr>
          <a:xfrm>
            <a:off x="1600201" y="3300382"/>
            <a:ext cx="4191000" cy="780250"/>
            <a:chOff x="1600201" y="3300382"/>
            <a:chExt cx="4191000" cy="7802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127753-63F1-42A8-BD77-81106BEB9F31}"/>
                </a:ext>
              </a:extLst>
            </p:cNvPr>
            <p:cNvSpPr/>
            <p:nvPr/>
          </p:nvSpPr>
          <p:spPr>
            <a:xfrm>
              <a:off x="1600201" y="3300382"/>
              <a:ext cx="4191000" cy="7802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14D186-F8FA-416F-B0D3-33EB6346CF98}"/>
                </a:ext>
              </a:extLst>
            </p:cNvPr>
            <p:cNvSpPr/>
            <p:nvPr/>
          </p:nvSpPr>
          <p:spPr>
            <a:xfrm>
              <a:off x="1676400" y="3352800"/>
              <a:ext cx="40386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Dynamics, Lagrange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Robot vision, software engineering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3A5FA7-E233-41B6-B998-AE22AD0D0B82}"/>
              </a:ext>
            </a:extLst>
          </p:cNvPr>
          <p:cNvGrpSpPr/>
          <p:nvPr/>
        </p:nvGrpSpPr>
        <p:grpSpPr>
          <a:xfrm>
            <a:off x="3352800" y="4286516"/>
            <a:ext cx="4724400" cy="1252747"/>
            <a:chOff x="3352800" y="4204901"/>
            <a:chExt cx="4724400" cy="12527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3C10226-F645-4489-A6A0-BD233BD4B70D}"/>
                </a:ext>
              </a:extLst>
            </p:cNvPr>
            <p:cNvSpPr/>
            <p:nvPr/>
          </p:nvSpPr>
          <p:spPr>
            <a:xfrm>
              <a:off x="3352800" y="4204901"/>
              <a:ext cx="4724400" cy="125274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E53FD1-D925-4FC6-8EFC-EC8861556171}"/>
                </a:ext>
              </a:extLst>
            </p:cNvPr>
            <p:cNvSpPr/>
            <p:nvPr/>
          </p:nvSpPr>
          <p:spPr>
            <a:xfrm>
              <a:off x="3429000" y="4257319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Forward / Inverse Kinematics of Robots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Robot maintenance (industry partner)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Power sources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PLCs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F88F64-E982-45F7-B087-450F4B52E2F7}"/>
              </a:ext>
            </a:extLst>
          </p:cNvPr>
          <p:cNvGrpSpPr/>
          <p:nvPr/>
        </p:nvGrpSpPr>
        <p:grpSpPr>
          <a:xfrm>
            <a:off x="6155184" y="5679234"/>
            <a:ext cx="2531616" cy="833531"/>
            <a:chOff x="4554984" y="5571403"/>
            <a:chExt cx="2531616" cy="83353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87BAC7-D84F-4BB7-9F61-D18B58C06123}"/>
                </a:ext>
              </a:extLst>
            </p:cNvPr>
            <p:cNvSpPr/>
            <p:nvPr/>
          </p:nvSpPr>
          <p:spPr>
            <a:xfrm>
              <a:off x="4554984" y="5571403"/>
              <a:ext cx="2531616" cy="83353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C25692-B4E1-493F-8BE5-439971C59B3D}"/>
                </a:ext>
              </a:extLst>
            </p:cNvPr>
            <p:cNvSpPr/>
            <p:nvPr/>
          </p:nvSpPr>
          <p:spPr>
            <a:xfrm>
              <a:off x="4585317" y="5634335"/>
              <a:ext cx="242508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Mechanical design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Machine learning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008AD-80DD-456D-8F19-290C25FBD213}"/>
              </a:ext>
            </a:extLst>
          </p:cNvPr>
          <p:cNvSpPr/>
          <p:nvPr/>
        </p:nvSpPr>
        <p:spPr>
          <a:xfrm>
            <a:off x="457200" y="927267"/>
            <a:ext cx="1524000" cy="82533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EDE47E-78E8-4F23-962C-8DA60A659377}"/>
              </a:ext>
            </a:extLst>
          </p:cNvPr>
          <p:cNvSpPr/>
          <p:nvPr/>
        </p:nvSpPr>
        <p:spPr>
          <a:xfrm>
            <a:off x="2743200" y="938716"/>
            <a:ext cx="1447800" cy="78025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68A120-7FB0-4415-8707-24382A83CAA8}"/>
              </a:ext>
            </a:extLst>
          </p:cNvPr>
          <p:cNvSpPr/>
          <p:nvPr/>
        </p:nvSpPr>
        <p:spPr>
          <a:xfrm>
            <a:off x="5029200" y="949808"/>
            <a:ext cx="1447800" cy="780250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EC8DB9-774A-4CEE-B45D-786C921F4C33}"/>
              </a:ext>
            </a:extLst>
          </p:cNvPr>
          <p:cNvSpPr/>
          <p:nvPr/>
        </p:nvSpPr>
        <p:spPr>
          <a:xfrm>
            <a:off x="7315200" y="949808"/>
            <a:ext cx="1447800" cy="780250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97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F5B2FB-960B-4A55-884F-13489202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LTU Unified Robotics sequence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2788F-9516-4EE7-AAE1-342D4A884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3" t="57762"/>
          <a:stretch/>
        </p:blipFill>
        <p:spPr>
          <a:xfrm>
            <a:off x="152400" y="762000"/>
            <a:ext cx="8686800" cy="103709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EDE47E-78E8-4F23-962C-8DA60A659377}"/>
              </a:ext>
            </a:extLst>
          </p:cNvPr>
          <p:cNvSpPr/>
          <p:nvPr/>
        </p:nvSpPr>
        <p:spPr>
          <a:xfrm>
            <a:off x="2743200" y="938716"/>
            <a:ext cx="1447800" cy="78025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E0B7E-322B-4858-A9EB-8C9B90057D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8" y="2590800"/>
            <a:ext cx="5048248" cy="37861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90333B-5DD7-4533-BCEA-C1CBEC7CDF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8" t="12391" r="14972" b="24751"/>
          <a:stretch/>
        </p:blipFill>
        <p:spPr>
          <a:xfrm>
            <a:off x="457200" y="2133600"/>
            <a:ext cx="2667000" cy="16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48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F5B2FB-960B-4A55-884F-13489202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LTU Unified Robotics sequence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2788F-9516-4EE7-AAE1-342D4A884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3" t="57762"/>
          <a:stretch/>
        </p:blipFill>
        <p:spPr>
          <a:xfrm>
            <a:off x="152400" y="762000"/>
            <a:ext cx="8686800" cy="103709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B68A120-7FB0-4415-8707-24382A83CAA8}"/>
              </a:ext>
            </a:extLst>
          </p:cNvPr>
          <p:cNvSpPr/>
          <p:nvPr/>
        </p:nvSpPr>
        <p:spPr>
          <a:xfrm>
            <a:off x="5029200" y="949808"/>
            <a:ext cx="1447800" cy="780250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8A89FDE-664B-48D3-85E5-DC5B0C57B8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971800"/>
            <a:ext cx="4673600" cy="3505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4E26A0-4CD6-437E-B292-7BAB0822D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2133600"/>
            <a:ext cx="3729037" cy="31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LTU is a small, non-profit, private university on an urban campus within metro Detroit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676400" y="4381500"/>
            <a:ext cx="5486400" cy="2400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l="8413" t="25172" r="11249"/>
          <a:stretch/>
        </p:blipFill>
        <p:spPr>
          <a:xfrm>
            <a:off x="248920" y="1721874"/>
            <a:ext cx="4800600" cy="2462070"/>
          </a:xfrm>
          <a:prstGeom prst="rect">
            <a:avLst/>
          </a:prstGeom>
        </p:spPr>
      </p:pic>
      <p:pic>
        <p:nvPicPr>
          <p:cNvPr id="1026" name="Picture 2" descr="Map of Michigan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5038" r="14062" b="6767"/>
          <a:stretch/>
        </p:blipFill>
        <p:spPr bwMode="auto">
          <a:xfrm>
            <a:off x="4841240" y="1333500"/>
            <a:ext cx="3657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>
            <p:custDataLst>
              <p:tags r:id="rId4"/>
            </p:custDataLst>
          </p:nvPr>
        </p:nvCxnSpPr>
        <p:spPr>
          <a:xfrm flipV="1">
            <a:off x="4841240" y="3352800"/>
            <a:ext cx="2321560" cy="10287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026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D0D1-7477-4CAF-B808-EB6A671C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8229600" cy="548640"/>
          </a:xfrm>
        </p:spPr>
        <p:txBody>
          <a:bodyPr/>
          <a:lstStyle/>
          <a:p>
            <a:r>
              <a:rPr lang="en-US" dirty="0"/>
              <a:t>Electives include MRE, ME, EE and CS (examples shown)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9D65C1-62CF-416C-999D-5CF9D984F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83288"/>
              </p:ext>
            </p:extLst>
          </p:nvPr>
        </p:nvGraphicFramePr>
        <p:xfrm>
          <a:off x="2148840" y="1169988"/>
          <a:ext cx="4846320" cy="91440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116076197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03135261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MRE 5143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Aerospace Systems Engineering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69404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MRE 5203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Microrobotics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01475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MRE 5213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Bio-Inspired Robotics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62828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MRE 5323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Modern Control Systems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58528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MRE 5813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Unmanned Aerial Vehicles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445115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01B03F-F44A-4C5A-A3A8-1CD1D32A4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230291"/>
              </p:ext>
            </p:extLst>
          </p:nvPr>
        </p:nvGraphicFramePr>
        <p:xfrm>
          <a:off x="2148840" y="4191000"/>
          <a:ext cx="4846320" cy="5486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3774487684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770948989"/>
                    </a:ext>
                  </a:extLst>
                </a:gridCol>
              </a:tblGrid>
              <a:tr h="1460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EEE 5274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Digital Image Processing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4085159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EEE 5444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Digital Communications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7195880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EEE 5654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Digital Signal Processing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16323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EFECF2-5A69-40B8-8B0B-A941EE2AF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666734"/>
              </p:ext>
            </p:extLst>
          </p:nvPr>
        </p:nvGraphicFramePr>
        <p:xfrm>
          <a:off x="2148840" y="5244306"/>
          <a:ext cx="4846320" cy="109728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1757922319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861477027"/>
                    </a:ext>
                  </a:extLst>
                </a:gridCol>
              </a:tblGrid>
              <a:tr h="763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MCS 5323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Artificial Intelligence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3435451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MCS 5243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Theory of Computation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4697976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MCS 5403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Intelligent Robotics with ROS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8616769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MCS 5623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Machine Learning and Pattern Recognition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1939412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MCS 5803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Algorithmic Design &amp; Analysis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3146902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MCS 5813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Cryptography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696747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6C008D-4F6F-4FA1-808C-7044999A9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612586"/>
              </p:ext>
            </p:extLst>
          </p:nvPr>
        </p:nvGraphicFramePr>
        <p:xfrm>
          <a:off x="2148840" y="2589054"/>
          <a:ext cx="4846320" cy="109728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1744528174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50852233"/>
                    </a:ext>
                  </a:extLst>
                </a:gridCol>
              </a:tblGrid>
              <a:tr h="1460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EME 5213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Mechanical Vibrations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40750299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EME 5223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Advanced Mechanics of Materials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5807117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EME 5243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Finite Element Analysis II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8400988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EME 5433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Vehicle Dynamics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048051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EME 5453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Vehicle Crashworthiness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7286520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EME 5573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Automotive HVAC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8613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848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9695-2018-490D-8879-37B4CB214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pic>
        <p:nvPicPr>
          <p:cNvPr id="2050" name="Picture 2" descr="museum docent robot">
            <a:extLst>
              <a:ext uri="{FF2B5EF4-FFF2-40B4-BE49-F238E27FC236}">
                <a16:creationId xmlns:a16="http://schemas.microsoft.com/office/drawing/2014/main" id="{3E61BC7E-8B72-4686-8B6B-A947EAD3E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5"/>
          <a:stretch/>
        </p:blipFill>
        <p:spPr bwMode="auto">
          <a:xfrm>
            <a:off x="440924" y="806769"/>
            <a:ext cx="48006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description">
            <a:extLst>
              <a:ext uri="{FF2B5EF4-FFF2-40B4-BE49-F238E27FC236}">
                <a16:creationId xmlns:a16="http://schemas.microsoft.com/office/drawing/2014/main" id="{9948986D-3AC9-440B-957B-9D3532B4D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719400"/>
            <a:ext cx="4399152" cy="329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6;p36">
            <a:extLst>
              <a:ext uri="{FF2B5EF4-FFF2-40B4-BE49-F238E27FC236}">
                <a16:creationId xmlns:a16="http://schemas.microsoft.com/office/drawing/2014/main" id="{BC98CD2D-0837-47EF-A915-E1F603EC5D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712" y="3429000"/>
            <a:ext cx="2358501" cy="31446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0830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MS Mechatronics &amp; Robotics Engineering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0CE4F-3601-4B9D-ABB8-15D9D97706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r>
              <a:rPr lang="en-US" dirty="0"/>
              <a:t>Program launched in 2006 (before BSRE)</a:t>
            </a:r>
          </a:p>
          <a:p>
            <a:pPr lvl="1"/>
            <a:r>
              <a:rPr lang="en-US" dirty="0"/>
              <a:t>Curriculum has evolved based on resources and demand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Most students come from traditional ME or EE undergrad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39321-CF64-4128-87CC-EDE842FB88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Subjects:</a:t>
            </a:r>
          </a:p>
          <a:p>
            <a:pPr lvl="1"/>
            <a:r>
              <a:rPr lang="en-US" dirty="0"/>
              <a:t>Advanced Dynamics</a:t>
            </a:r>
          </a:p>
          <a:p>
            <a:pPr lvl="1"/>
            <a:r>
              <a:rPr lang="en-US" dirty="0"/>
              <a:t>Modern Control Systems</a:t>
            </a:r>
          </a:p>
          <a:p>
            <a:pPr lvl="1"/>
            <a:r>
              <a:rPr lang="en-US" dirty="0"/>
              <a:t>Mobile Robot Design</a:t>
            </a:r>
          </a:p>
          <a:p>
            <a:pPr lvl="1"/>
            <a:r>
              <a:rPr lang="en-US" dirty="0"/>
              <a:t>Controller Implementation</a:t>
            </a:r>
          </a:p>
          <a:p>
            <a:pPr lvl="1"/>
            <a:r>
              <a:rPr lang="en-US" dirty="0"/>
              <a:t>Bioinspired Robotics</a:t>
            </a:r>
          </a:p>
          <a:p>
            <a:pPr lvl="1"/>
            <a:r>
              <a:rPr lang="en-US" dirty="0" err="1"/>
              <a:t>Microrobotics</a:t>
            </a:r>
            <a:endParaRPr lang="en-US" dirty="0">
              <a:sym typeface="Arial"/>
            </a:endParaRPr>
          </a:p>
          <a:p>
            <a:endParaRPr lang="en-US" dirty="0"/>
          </a:p>
        </p:txBody>
      </p:sp>
      <p:pic>
        <p:nvPicPr>
          <p:cNvPr id="14" name="Picture 2" descr="C:\Users\jmynderse\Documents\James\Presentations\Hall Poster\Figures\overlapping_circles_bigger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890726"/>
            <a:ext cx="2339455" cy="233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06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Mechatronic Systems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Lecture space with desktop computers</a:t>
            </a:r>
          </a:p>
          <a:p>
            <a:pPr lvl="1"/>
            <a:r>
              <a:rPr lang="en-US" dirty="0"/>
              <a:t>Project space for laboratory work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Electronic test equipment, data acquisition and feedback control systems, hydraulic and pneumatic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6"/>
          <a:stretch/>
        </p:blipFill>
        <p:spPr>
          <a:xfrm>
            <a:off x="838200" y="3329012"/>
            <a:ext cx="7694330" cy="303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32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7BF0F8-1C68-43F4-88EC-DBC15B9D5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31 credits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Mechatronic Systems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6C790F-9BA2-482E-8450-9C04DD4E2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7526"/>
            <a:ext cx="7772400" cy="513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67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MSMRE curriculum is tied to our graphical definition of mechatronics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Mechanical Systems</a:t>
            </a:r>
          </a:p>
          <a:p>
            <a:pPr lvl="1"/>
            <a:r>
              <a:rPr lang="en-US" dirty="0"/>
              <a:t>Vibrations</a:t>
            </a:r>
          </a:p>
          <a:p>
            <a:pPr lvl="1"/>
            <a:r>
              <a:rPr lang="en-US" dirty="0"/>
              <a:t>Dynamics</a:t>
            </a:r>
          </a:p>
          <a:p>
            <a:r>
              <a:rPr lang="en-US" dirty="0"/>
              <a:t>Control Systems</a:t>
            </a:r>
          </a:p>
          <a:p>
            <a:pPr lvl="1"/>
            <a:r>
              <a:rPr lang="en-US" dirty="0"/>
              <a:t>Modern Control Systems</a:t>
            </a:r>
          </a:p>
          <a:p>
            <a:pPr lvl="1"/>
            <a:r>
              <a:rPr lang="en-US" dirty="0"/>
              <a:t>Digital Control Systems</a:t>
            </a:r>
          </a:p>
          <a:p>
            <a:r>
              <a:rPr lang="en-US" dirty="0"/>
              <a:t>Implementation</a:t>
            </a:r>
            <a:br>
              <a:rPr lang="en-US" dirty="0"/>
            </a:br>
            <a:r>
              <a:rPr lang="en-US" dirty="0"/>
              <a:t>(with Computer and Electronic Systems)</a:t>
            </a:r>
          </a:p>
          <a:p>
            <a:pPr lvl="1"/>
            <a:r>
              <a:rPr lang="en-US" dirty="0"/>
              <a:t>Mechatronic Systems 1 (lab)</a:t>
            </a:r>
          </a:p>
          <a:p>
            <a:pPr lvl="1"/>
            <a:r>
              <a:rPr lang="en-US" dirty="0"/>
              <a:t>Mechatronic Systems 2 (lab)</a:t>
            </a:r>
          </a:p>
          <a:p>
            <a:r>
              <a:rPr lang="en-US" dirty="0"/>
              <a:t>Electives (3) or Thesis</a:t>
            </a:r>
          </a:p>
        </p:txBody>
      </p:sp>
      <p:pic>
        <p:nvPicPr>
          <p:cNvPr id="4" name="Picture 2" descr="C:\Users\jmynderse\Documents\James\Presentations\Hall Poster\Figures\overlapping_circles_bigger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657600"/>
            <a:ext cx="27432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419600" y="1600200"/>
            <a:ext cx="4572000" cy="1897066"/>
            <a:chOff x="4419600" y="1508531"/>
            <a:chExt cx="4572000" cy="189706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0" y="1514670"/>
              <a:ext cx="4572000" cy="1868292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5638800" y="2182116"/>
              <a:ext cx="2209800" cy="533400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419600" y="2883532"/>
              <a:ext cx="4572000" cy="522065"/>
              <a:chOff x="4419600" y="2819400"/>
              <a:chExt cx="4572000" cy="522065"/>
            </a:xfrm>
          </p:grpSpPr>
          <p:sp>
            <p:nvSpPr>
              <p:cNvPr id="7" name="Isosceles Triangle 6"/>
              <p:cNvSpPr/>
              <p:nvPr/>
            </p:nvSpPr>
            <p:spPr>
              <a:xfrm>
                <a:off x="4419600" y="2819400"/>
                <a:ext cx="4572000" cy="521125"/>
              </a:xfrm>
              <a:prstGeom prst="triangle">
                <a:avLst>
                  <a:gd name="adj" fmla="val 0"/>
                </a:avLst>
              </a:prstGeom>
              <a:solidFill>
                <a:srgbClr val="0070C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10800000">
                <a:off x="4419600" y="2820340"/>
                <a:ext cx="4572000" cy="521125"/>
              </a:xfrm>
              <a:prstGeom prst="triangle">
                <a:avLst>
                  <a:gd name="adj" fmla="val 0"/>
                </a:avLst>
              </a:prstGeom>
              <a:solidFill>
                <a:srgbClr val="00B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5625548" y="1508531"/>
              <a:ext cx="2223052" cy="505569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26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564066" y="2999817"/>
            <a:ext cx="4572000" cy="1931831"/>
            <a:chOff x="4345398" y="1214808"/>
            <a:chExt cx="4572000" cy="1931831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2"/>
            <a:srcRect l="23958" t="7832" r="2083" b="45175"/>
            <a:stretch/>
          </p:blipFill>
          <p:spPr>
            <a:xfrm>
              <a:off x="4345398" y="1214808"/>
              <a:ext cx="4572000" cy="1931831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5553459" y="1914023"/>
              <a:ext cx="2209800" cy="533400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4345398" y="2579289"/>
              <a:ext cx="4572000" cy="522065"/>
              <a:chOff x="4419600" y="2819400"/>
              <a:chExt cx="4572000" cy="522065"/>
            </a:xfrm>
          </p:grpSpPr>
          <p:sp>
            <p:nvSpPr>
              <p:cNvPr id="38" name="Isosceles Triangle 37"/>
              <p:cNvSpPr/>
              <p:nvPr/>
            </p:nvSpPr>
            <p:spPr>
              <a:xfrm>
                <a:off x="4419600" y="2819400"/>
                <a:ext cx="4572000" cy="521125"/>
              </a:xfrm>
              <a:prstGeom prst="triangle">
                <a:avLst>
                  <a:gd name="adj" fmla="val 0"/>
                </a:avLst>
              </a:prstGeom>
              <a:solidFill>
                <a:srgbClr val="0070C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 rot="10800000">
                <a:off x="4419600" y="2820340"/>
                <a:ext cx="4572000" cy="521125"/>
              </a:xfrm>
              <a:prstGeom prst="triangle">
                <a:avLst>
                  <a:gd name="adj" fmla="val 0"/>
                </a:avLst>
              </a:prstGeom>
              <a:solidFill>
                <a:srgbClr val="00B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5553459" y="1248150"/>
              <a:ext cx="2218941" cy="505569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 includes theory, “theory with practical applications” and practice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4172" y="3286264"/>
            <a:ext cx="974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Cambria Math"/>
              </a:rPr>
              <a:t>Theory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24300" y="5294608"/>
            <a:ext cx="2216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/>
              </a:rPr>
              <a:t>Hands-On Practice</a:t>
            </a:r>
            <a:endParaRPr lang="en-US" sz="2000" b="0" dirty="0">
              <a:latin typeface="Cambria Math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48000" y="2050789"/>
            <a:ext cx="3657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Cambria Math"/>
              </a:rPr>
              <a:t>Theory + Practical Applications</a:t>
            </a:r>
          </a:p>
        </p:txBody>
      </p:sp>
      <p:cxnSp>
        <p:nvCxnSpPr>
          <p:cNvPr id="19" name="Straight Arrow Connector 18"/>
          <p:cNvCxnSpPr>
            <a:stCxn id="15" idx="3"/>
          </p:cNvCxnSpPr>
          <p:nvPr/>
        </p:nvCxnSpPr>
        <p:spPr>
          <a:xfrm flipV="1">
            <a:off x="1589119" y="3224584"/>
            <a:ext cx="925480" cy="261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</p:cNvCxnSpPr>
          <p:nvPr/>
        </p:nvCxnSpPr>
        <p:spPr>
          <a:xfrm>
            <a:off x="1589119" y="3486319"/>
            <a:ext cx="2133541" cy="4794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</p:cNvCxnSpPr>
          <p:nvPr/>
        </p:nvCxnSpPr>
        <p:spPr>
          <a:xfrm flipH="1">
            <a:off x="4267200" y="2450899"/>
            <a:ext cx="609410" cy="548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2"/>
          </p:cNvCxnSpPr>
          <p:nvPr/>
        </p:nvCxnSpPr>
        <p:spPr>
          <a:xfrm>
            <a:off x="4876610" y="2450899"/>
            <a:ext cx="647700" cy="548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0"/>
          </p:cNvCxnSpPr>
          <p:nvPr/>
        </p:nvCxnSpPr>
        <p:spPr>
          <a:xfrm flipH="1" flipV="1">
            <a:off x="3390900" y="4836694"/>
            <a:ext cx="1641460" cy="4579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0"/>
          </p:cNvCxnSpPr>
          <p:nvPr/>
        </p:nvCxnSpPr>
        <p:spPr>
          <a:xfrm flipV="1">
            <a:off x="5032360" y="4836224"/>
            <a:ext cx="1233511" cy="458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19" y="509973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9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MSMRE-specific laboratory courses bookend the program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First course is </a:t>
            </a:r>
            <a:r>
              <a:rPr lang="en-US" dirty="0">
                <a:solidFill>
                  <a:schemeClr val="accent3"/>
                </a:solidFill>
              </a:rPr>
              <a:t>exciting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New students get an early taste of design</a:t>
            </a:r>
          </a:p>
          <a:p>
            <a:pPr lvl="1"/>
            <a:r>
              <a:rPr lang="en-US" dirty="0"/>
              <a:t>Undergraduate students get lured into the program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Last course is </a:t>
            </a:r>
            <a:r>
              <a:rPr lang="en-US" dirty="0">
                <a:solidFill>
                  <a:schemeClr val="accent3"/>
                </a:solidFill>
              </a:rPr>
              <a:t>exciting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Graduating students demonstrate what they have learned</a:t>
            </a:r>
          </a:p>
          <a:p>
            <a:pPr lvl="1"/>
            <a:r>
              <a:rPr lang="en-US" dirty="0"/>
              <a:t>Great talking points for both students and program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3958" t="36143" r="2083" b="45175"/>
          <a:stretch/>
        </p:blipFill>
        <p:spPr>
          <a:xfrm>
            <a:off x="1051560" y="1600200"/>
            <a:ext cx="7040880" cy="11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8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Mechatronic Systems 1 is an entry-level graduate course and a technical elective for undergraduates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Lecture topics:</a:t>
            </a:r>
          </a:p>
          <a:p>
            <a:pPr lvl="2"/>
            <a:r>
              <a:rPr lang="en-US" dirty="0"/>
              <a:t>Mechatronic design</a:t>
            </a:r>
          </a:p>
          <a:p>
            <a:pPr lvl="2"/>
            <a:r>
              <a:rPr lang="en-US" dirty="0"/>
              <a:t>Sensors and actuator integration</a:t>
            </a:r>
          </a:p>
          <a:p>
            <a:pPr lvl="2"/>
            <a:r>
              <a:rPr lang="en-US" dirty="0"/>
              <a:t>Finite state machines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7 structured labs using Arduino Uno platform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Group problem-based learning (PBL)</a:t>
            </a:r>
            <a:br>
              <a:rPr lang="en-US" dirty="0"/>
            </a:br>
            <a:r>
              <a:rPr lang="en-US" dirty="0"/>
              <a:t>design task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1" y="4327145"/>
            <a:ext cx="2895600" cy="2168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4288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6735-EF78-425C-85E0-11E34BF9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teams address a semi-realistic design challenge (different every year)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7BB4E-DF7D-4086-98C2-42C2EA70F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81"/>
          <a:stretch/>
        </p:blipFill>
        <p:spPr>
          <a:xfrm>
            <a:off x="2279746" y="4207708"/>
            <a:ext cx="6220178" cy="263845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18F60FA-84CE-4689-AA6C-291C1D1D7B8F}"/>
              </a:ext>
            </a:extLst>
          </p:cNvPr>
          <p:cNvGrpSpPr/>
          <p:nvPr/>
        </p:nvGrpSpPr>
        <p:grpSpPr>
          <a:xfrm>
            <a:off x="6061524" y="5214356"/>
            <a:ext cx="2438400" cy="625158"/>
            <a:chOff x="3357184" y="3048000"/>
            <a:chExt cx="2438400" cy="62515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D032F5A-08E9-4EAE-8A33-29B516A19747}"/>
                </a:ext>
              </a:extLst>
            </p:cNvPr>
            <p:cNvSpPr/>
            <p:nvPr/>
          </p:nvSpPr>
          <p:spPr>
            <a:xfrm>
              <a:off x="3357184" y="3048000"/>
              <a:ext cx="2438400" cy="62515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E3743A-4DB0-4655-BB6F-EAFFF01743B6}"/>
                </a:ext>
              </a:extLst>
            </p:cNvPr>
            <p:cNvSpPr/>
            <p:nvPr/>
          </p:nvSpPr>
          <p:spPr>
            <a:xfrm>
              <a:off x="3523475" y="3160524"/>
              <a:ext cx="20970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Fighting wildfires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735173A-53D7-4775-8064-25E7D8CB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10" y="1143000"/>
            <a:ext cx="3200684" cy="2819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37E6F9B-CD1A-480D-84AD-8C73DFF3FD42}"/>
              </a:ext>
            </a:extLst>
          </p:cNvPr>
          <p:cNvGrpSpPr/>
          <p:nvPr/>
        </p:nvGrpSpPr>
        <p:grpSpPr>
          <a:xfrm>
            <a:off x="3429000" y="2111633"/>
            <a:ext cx="2133600" cy="882134"/>
            <a:chOff x="3326029" y="3073400"/>
            <a:chExt cx="2438400" cy="88213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FDC3-1C83-4929-99AD-72CFD57F9893}"/>
                </a:ext>
              </a:extLst>
            </p:cNvPr>
            <p:cNvSpPr/>
            <p:nvPr/>
          </p:nvSpPr>
          <p:spPr>
            <a:xfrm>
              <a:off x="3326029" y="3073400"/>
              <a:ext cx="2438400" cy="88213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4E2F5D-206C-4F5B-B2EF-5B2D8C77320D}"/>
                </a:ext>
              </a:extLst>
            </p:cNvPr>
            <p:cNvSpPr/>
            <p:nvPr/>
          </p:nvSpPr>
          <p:spPr>
            <a:xfrm>
              <a:off x="3523475" y="3160524"/>
              <a:ext cx="204350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Delivering disaster relief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9025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1E8EEA-B8D7-4047-9591-A78D8D5A7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LTU Organization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0F5194-B951-4CF6-B81E-0A7543742F46}"/>
              </a:ext>
            </a:extLst>
          </p:cNvPr>
          <p:cNvGrpSpPr/>
          <p:nvPr/>
        </p:nvGrpSpPr>
        <p:grpSpPr>
          <a:xfrm>
            <a:off x="742950" y="2208320"/>
            <a:ext cx="7658099" cy="643039"/>
            <a:chOff x="647701" y="1521041"/>
            <a:chExt cx="7658099" cy="64303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8408999-EDDC-4C10-B8CF-61B6ADF5E235}"/>
                </a:ext>
              </a:extLst>
            </p:cNvPr>
            <p:cNvSpPr/>
            <p:nvPr/>
          </p:nvSpPr>
          <p:spPr>
            <a:xfrm>
              <a:off x="5562600" y="1524000"/>
              <a:ext cx="2743200" cy="640080"/>
            </a:xfrm>
            <a:prstGeom prst="roundRect">
              <a:avLst/>
            </a:prstGeom>
            <a:noFill/>
            <a:ln w="38100">
              <a:solidFill>
                <a:srgbClr val="0067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College of Engineering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F40AD3E-83DB-410D-A056-9A59D3ABD440}"/>
                </a:ext>
              </a:extLst>
            </p:cNvPr>
            <p:cNvSpPr/>
            <p:nvPr/>
          </p:nvSpPr>
          <p:spPr>
            <a:xfrm>
              <a:off x="2286001" y="1524000"/>
              <a:ext cx="1371600" cy="640080"/>
            </a:xfrm>
            <a:prstGeom prst="roundRect">
              <a:avLst/>
            </a:prstGeom>
            <a:noFill/>
            <a:ln w="38100">
              <a:solidFill>
                <a:srgbClr val="0067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CoAS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71B7FEC-AF7D-4112-964C-8E1052276C39}"/>
                </a:ext>
              </a:extLst>
            </p:cNvPr>
            <p:cNvSpPr/>
            <p:nvPr/>
          </p:nvSpPr>
          <p:spPr>
            <a:xfrm>
              <a:off x="3924300" y="1524000"/>
              <a:ext cx="1371600" cy="640080"/>
            </a:xfrm>
            <a:prstGeom prst="roundRect">
              <a:avLst/>
            </a:prstGeom>
            <a:noFill/>
            <a:ln w="38100">
              <a:solidFill>
                <a:srgbClr val="0067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CoBIT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C682D75-FCAF-4489-A912-52E539CB5DBC}"/>
                </a:ext>
              </a:extLst>
            </p:cNvPr>
            <p:cNvSpPr/>
            <p:nvPr/>
          </p:nvSpPr>
          <p:spPr>
            <a:xfrm>
              <a:off x="647701" y="1521041"/>
              <a:ext cx="1371600" cy="640080"/>
            </a:xfrm>
            <a:prstGeom prst="roundRect">
              <a:avLst/>
            </a:prstGeom>
            <a:noFill/>
            <a:ln w="38100">
              <a:solidFill>
                <a:srgbClr val="0067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CoAD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03F063-8B48-4DB0-A742-DBDBE2CBA5E1}"/>
              </a:ext>
            </a:extLst>
          </p:cNvPr>
          <p:cNvSpPr/>
          <p:nvPr/>
        </p:nvSpPr>
        <p:spPr>
          <a:xfrm>
            <a:off x="2286000" y="838200"/>
            <a:ext cx="4572000" cy="640080"/>
          </a:xfrm>
          <a:prstGeom prst="roundRect">
            <a:avLst/>
          </a:prstGeom>
          <a:noFill/>
          <a:ln w="38100">
            <a:solidFill>
              <a:srgbClr val="00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Lawrence Technological University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9897BA-AF4C-4863-A71C-CCAE46DF96D9}"/>
              </a:ext>
            </a:extLst>
          </p:cNvPr>
          <p:cNvGrpSpPr/>
          <p:nvPr/>
        </p:nvGrpSpPr>
        <p:grpSpPr>
          <a:xfrm>
            <a:off x="933038" y="3576961"/>
            <a:ext cx="7601362" cy="640080"/>
            <a:chOff x="375821" y="3639845"/>
            <a:chExt cx="7601362" cy="64008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7A6F103-430F-43A3-A7FF-7C5CC8486401}"/>
                </a:ext>
              </a:extLst>
            </p:cNvPr>
            <p:cNvSpPr/>
            <p:nvPr/>
          </p:nvSpPr>
          <p:spPr>
            <a:xfrm>
              <a:off x="4959663" y="3639845"/>
              <a:ext cx="3017520" cy="640080"/>
            </a:xfrm>
            <a:prstGeom prst="roundRect">
              <a:avLst/>
            </a:prstGeom>
            <a:noFill/>
            <a:ln w="38100">
              <a:solidFill>
                <a:srgbClr val="0067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Mechanical, Robotics, and Industrial Engineering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7227D8A-AF5D-45AE-B565-B73AB3119C89}"/>
                </a:ext>
              </a:extLst>
            </p:cNvPr>
            <p:cNvSpPr/>
            <p:nvPr/>
          </p:nvSpPr>
          <p:spPr>
            <a:xfrm>
              <a:off x="3815922" y="3639845"/>
              <a:ext cx="914400" cy="640080"/>
            </a:xfrm>
            <a:prstGeom prst="roundRect">
              <a:avLst/>
            </a:prstGeom>
            <a:noFill/>
            <a:ln w="38100">
              <a:solidFill>
                <a:srgbClr val="0067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7C709C6-22D7-468D-B547-AC424DC21415}"/>
                </a:ext>
              </a:extLst>
            </p:cNvPr>
            <p:cNvSpPr/>
            <p:nvPr/>
          </p:nvSpPr>
          <p:spPr>
            <a:xfrm>
              <a:off x="375821" y="3639845"/>
              <a:ext cx="914400" cy="640080"/>
            </a:xfrm>
            <a:prstGeom prst="roundRect">
              <a:avLst/>
            </a:prstGeom>
            <a:noFill/>
            <a:ln w="38100">
              <a:solidFill>
                <a:srgbClr val="0067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BME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7D8C3E4-203A-4F98-BFE6-4F2391F6FF51}"/>
                </a:ext>
              </a:extLst>
            </p:cNvPr>
            <p:cNvSpPr/>
            <p:nvPr/>
          </p:nvSpPr>
          <p:spPr>
            <a:xfrm>
              <a:off x="1524001" y="3639845"/>
              <a:ext cx="914400" cy="640080"/>
            </a:xfrm>
            <a:prstGeom prst="roundRect">
              <a:avLst/>
            </a:prstGeom>
            <a:noFill/>
            <a:ln w="38100">
              <a:solidFill>
                <a:srgbClr val="0067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CAE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E47401E-2C47-4D90-BF6D-FC2ACDAEABDB}"/>
                </a:ext>
              </a:extLst>
            </p:cNvPr>
            <p:cNvSpPr/>
            <p:nvPr/>
          </p:nvSpPr>
          <p:spPr>
            <a:xfrm>
              <a:off x="2667742" y="3639845"/>
              <a:ext cx="914400" cy="640080"/>
            </a:xfrm>
            <a:prstGeom prst="roundRect">
              <a:avLst/>
            </a:prstGeom>
            <a:noFill/>
            <a:ln w="38100">
              <a:solidFill>
                <a:srgbClr val="0067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ECE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51591D-478D-42ED-BF62-FBF1310F1CDE}"/>
              </a:ext>
            </a:extLst>
          </p:cNvPr>
          <p:cNvCxnSpPr>
            <a:stCxn id="12" idx="2"/>
          </p:cNvCxnSpPr>
          <p:nvPr/>
        </p:nvCxnSpPr>
        <p:spPr>
          <a:xfrm>
            <a:off x="4572000" y="1478280"/>
            <a:ext cx="0" cy="3657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0D0B8E-ED36-4165-8A54-BC9DD523EDDB}"/>
              </a:ext>
            </a:extLst>
          </p:cNvPr>
          <p:cNvCxnSpPr>
            <a:cxnSpLocks/>
          </p:cNvCxnSpPr>
          <p:nvPr/>
        </p:nvCxnSpPr>
        <p:spPr>
          <a:xfrm flipV="1">
            <a:off x="1428750" y="1841081"/>
            <a:ext cx="5600699" cy="14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A4C6B2-FD28-4BC9-878F-2E81F72679C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428750" y="1841081"/>
            <a:ext cx="0" cy="3672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1C4FB8-0C78-4872-B0AE-7D196C93059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067050" y="1841081"/>
            <a:ext cx="0" cy="3701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EAEEBE-31B4-42DD-A65A-5662E77D5948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705349" y="1841081"/>
            <a:ext cx="0" cy="3701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8FBCB9-CF16-451F-A26A-A6A0A2E26ED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7029449" y="1841081"/>
            <a:ext cx="0" cy="3701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567A202-E742-40A5-8659-30F299580EDC}"/>
              </a:ext>
            </a:extLst>
          </p:cNvPr>
          <p:cNvCxnSpPr>
            <a:cxnSpLocks/>
          </p:cNvCxnSpPr>
          <p:nvPr/>
        </p:nvCxnSpPr>
        <p:spPr>
          <a:xfrm>
            <a:off x="1390238" y="3230433"/>
            <a:ext cx="56392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B9D6E3-6622-4504-8507-089AE364D6D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029449" y="2851359"/>
            <a:ext cx="0" cy="3628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36A5E22-A308-4A4A-B775-5E46DF0CE41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4830339" y="3214160"/>
            <a:ext cx="0" cy="3628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2260B6F-1C0E-4022-8C9D-E98787EC93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3682159" y="3230433"/>
            <a:ext cx="0" cy="3465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0DEA058-60BB-4D91-B399-27109921088F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538418" y="3230433"/>
            <a:ext cx="0" cy="3465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E9FE81-2F91-48D7-BEC8-B7B0CD228CBA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390238" y="3214160"/>
            <a:ext cx="0" cy="3628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4937217-3EFC-4C2B-871D-087BFB52091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25640" y="3208243"/>
            <a:ext cx="0" cy="3687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5CFEEC9-0D04-498B-8248-0E7AFD6E39F0}"/>
              </a:ext>
            </a:extLst>
          </p:cNvPr>
          <p:cNvGrpSpPr/>
          <p:nvPr/>
        </p:nvGrpSpPr>
        <p:grpSpPr>
          <a:xfrm>
            <a:off x="1295400" y="4766582"/>
            <a:ext cx="7453971" cy="1762182"/>
            <a:chOff x="1361410" y="4798340"/>
            <a:chExt cx="7453971" cy="185251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DC5034B-190E-4BF7-9097-94029AAAD980}"/>
                </a:ext>
              </a:extLst>
            </p:cNvPr>
            <p:cNvSpPr txBox="1"/>
            <p:nvPr/>
          </p:nvSpPr>
          <p:spPr>
            <a:xfrm>
              <a:off x="1361410" y="4809209"/>
              <a:ext cx="3018775" cy="970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BS Mechanical Engineering</a:t>
              </a:r>
            </a:p>
            <a:p>
              <a:r>
                <a:rPr lang="en-US" dirty="0">
                  <a:highlight>
                    <a:srgbClr val="FFFF00"/>
                  </a:highlight>
                </a:rPr>
                <a:t>BS Robotics Engineering</a:t>
              </a:r>
            </a:p>
            <a:p>
              <a:r>
                <a:rPr lang="en-US" b="0" dirty="0"/>
                <a:t>BS Industrial Engineering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BB6B6E-3795-4AD9-9867-0665CC0D3EE2}"/>
                </a:ext>
              </a:extLst>
            </p:cNvPr>
            <p:cNvSpPr txBox="1"/>
            <p:nvPr/>
          </p:nvSpPr>
          <p:spPr>
            <a:xfrm>
              <a:off x="4373139" y="4798340"/>
              <a:ext cx="4442242" cy="1844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MS Automotive Engineering</a:t>
              </a:r>
            </a:p>
            <a:p>
              <a:r>
                <a:rPr lang="en-US" dirty="0"/>
                <a:t>MS Mechanical Engineering</a:t>
              </a:r>
            </a:p>
            <a:p>
              <a:r>
                <a:rPr lang="en-US" b="0" dirty="0">
                  <a:highlight>
                    <a:srgbClr val="FFFF00"/>
                  </a:highlight>
                </a:rPr>
                <a:t>MS Mechatronics &amp; Robotics Engineering</a:t>
              </a:r>
            </a:p>
            <a:p>
              <a:r>
                <a:rPr lang="en-US" b="0" dirty="0"/>
                <a:t>MS Industrial Engineering</a:t>
              </a:r>
            </a:p>
            <a:p>
              <a:r>
                <a:rPr lang="en-US" dirty="0"/>
                <a:t>M Engineering Management</a:t>
              </a:r>
              <a:endParaRPr lang="en-US" b="0" dirty="0"/>
            </a:p>
            <a:p>
              <a:r>
                <a:rPr lang="en-US" dirty="0"/>
                <a:t>PhD Mechanical Engineering</a:t>
              </a:r>
              <a:endParaRPr lang="en-US" b="0" dirty="0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9710A8A2-AB29-456B-82F6-860D25BFEF69}"/>
                </a:ext>
              </a:extLst>
            </p:cNvPr>
            <p:cNvSpPr/>
            <p:nvPr/>
          </p:nvSpPr>
          <p:spPr>
            <a:xfrm>
              <a:off x="1361410" y="4798340"/>
              <a:ext cx="7391400" cy="1852518"/>
            </a:xfrm>
            <a:prstGeom prst="roundRect">
              <a:avLst>
                <a:gd name="adj" fmla="val 8103"/>
              </a:avLst>
            </a:prstGeom>
            <a:noFill/>
            <a:ln w="38100">
              <a:solidFill>
                <a:srgbClr val="0067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9869953-F3B1-434E-9953-BDF2E2904E51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025640" y="4217041"/>
            <a:ext cx="0" cy="5495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540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Mechatronic Systems 2 is an upper-level graduate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1"/>
            <a:r>
              <a:rPr lang="en-US" dirty="0"/>
              <a:t>Lecture topics:</a:t>
            </a:r>
          </a:p>
          <a:p>
            <a:pPr lvl="2"/>
            <a:r>
              <a:rPr lang="en-US" dirty="0"/>
              <a:t>Review of continuous controller design</a:t>
            </a:r>
          </a:p>
          <a:p>
            <a:pPr lvl="2"/>
            <a:r>
              <a:rPr lang="en-US" dirty="0"/>
              <a:t>Review of discrete controller design</a:t>
            </a:r>
          </a:p>
          <a:p>
            <a:pPr lvl="2"/>
            <a:r>
              <a:rPr lang="en-US" dirty="0"/>
              <a:t>Controller implementation using FPGA &amp; microcontroller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Lab practice using NI </a:t>
            </a:r>
            <a:r>
              <a:rPr lang="en-US" dirty="0" err="1"/>
              <a:t>cRIO</a:t>
            </a:r>
            <a:r>
              <a:rPr lang="en-US" dirty="0"/>
              <a:t>, STM32 ARM processors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Group design task including controller design and implementation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70469" y="3584310"/>
            <a:ext cx="3349450" cy="1828800"/>
          </a:xfrm>
          <a:prstGeom prst="rect">
            <a:avLst/>
          </a:prstGeom>
        </p:spPr>
      </p:pic>
      <p:pic>
        <p:nvPicPr>
          <p:cNvPr id="5" name="Picture 2" descr="http://www.st.com/st-web-ui/static/active/en/fragment/product_related/rpn_information/board_photo/board_stm32vl_discovery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17" y="2819400"/>
            <a:ext cx="137689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31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Student-selected projects vary in quality and results but all report substantial learning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42" y="1295400"/>
            <a:ext cx="2370436" cy="3191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856973"/>
            <a:ext cx="4215333" cy="2952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4826" t="17790" r="16877"/>
          <a:stretch/>
        </p:blipFill>
        <p:spPr>
          <a:xfrm rot="5400000">
            <a:off x="6319" y="2470557"/>
            <a:ext cx="3186763" cy="27728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3906" t="5524" r="12093" b="10605"/>
          <a:stretch/>
        </p:blipFill>
        <p:spPr>
          <a:xfrm>
            <a:off x="3286113" y="1676400"/>
            <a:ext cx="2665818" cy="208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49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4FC8-4AF0-4BFA-8B38-C1D1E7F9C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2B7CF46-A778-42FE-9009-AD9855E54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676400"/>
            <a:ext cx="3200400" cy="1054679"/>
          </a:xfrm>
          <a:prstGeom prst="rect">
            <a:avLst/>
          </a:prstGeom>
        </p:spPr>
      </p:pic>
      <p:pic>
        <p:nvPicPr>
          <p:cNvPr id="4" name="Picture 2" descr="C:\Users\jmynderse\Documents\James\Presentations\Hall Poster\Figures\overlapping_circles_bigger.png">
            <a:extLst>
              <a:ext uri="{FF2B5EF4-FFF2-40B4-BE49-F238E27FC236}">
                <a16:creationId xmlns:a16="http://schemas.microsoft.com/office/drawing/2014/main" id="{5C24FAD0-44A1-4F49-BDD0-379D2516F17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429000"/>
            <a:ext cx="2339455" cy="233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1AD9F1-8966-4DDF-9956-633B54A6FD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161" y="3531928"/>
            <a:ext cx="214504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43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9DE1B-AE36-42B9-9C58-E0C4A8E9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LTU differentiators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362157-11D7-411C-9E29-817632C3C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“Theory and Practice”</a:t>
            </a:r>
          </a:p>
          <a:p>
            <a:pPr lvl="1"/>
            <a:r>
              <a:rPr lang="en-US" dirty="0"/>
              <a:t>Strong historical ties of automotive industry</a:t>
            </a:r>
          </a:p>
          <a:p>
            <a:pPr lvl="1"/>
            <a:r>
              <a:rPr lang="en-US" dirty="0"/>
              <a:t>Significant number of adjunct faculty from industry</a:t>
            </a:r>
          </a:p>
          <a:p>
            <a:pPr lvl="1"/>
            <a:r>
              <a:rPr lang="en-US" dirty="0"/>
              <a:t>Availability of evening classes (4:20pm to 7:10pm start times)</a:t>
            </a:r>
          </a:p>
          <a:p>
            <a:pPr lvl="1"/>
            <a:r>
              <a:rPr lang="en-US" dirty="0"/>
              <a:t>Focus on problem-based learning</a:t>
            </a:r>
          </a:p>
          <a:p>
            <a:endParaRPr lang="en-US" dirty="0"/>
          </a:p>
          <a:p>
            <a:r>
              <a:rPr lang="en-US" dirty="0"/>
              <a:t>Laptop program</a:t>
            </a:r>
          </a:p>
          <a:p>
            <a:pPr lvl="1"/>
            <a:r>
              <a:rPr lang="en-US" dirty="0"/>
              <a:t>All undergrads and faculty issued a common laptop</a:t>
            </a:r>
          </a:p>
          <a:p>
            <a:pPr lvl="1"/>
            <a:r>
              <a:rPr lang="en-US" dirty="0"/>
              <a:t>Preloaded with all needed software (e.g., MATLAB)</a:t>
            </a:r>
          </a:p>
          <a:p>
            <a:pPr lvl="1"/>
            <a:r>
              <a:rPr lang="en-US" dirty="0"/>
              <a:t>Help Desk provides new drive image every Fall</a:t>
            </a:r>
          </a:p>
          <a:p>
            <a:endParaRPr lang="en-US" dirty="0"/>
          </a:p>
          <a:p>
            <a:r>
              <a:rPr lang="en-US" dirty="0"/>
              <a:t>Small class sizes</a:t>
            </a:r>
          </a:p>
          <a:p>
            <a:r>
              <a:rPr lang="en-US" dirty="0"/>
              <a:t>All classes taught by faculty (no TAs)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387381-1C40-4FAC-8E6C-5C9949946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9081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49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student population reflects both our status as a private university and our location in metro Detroit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79965"/>
              </p:ext>
            </p:extLst>
          </p:nvPr>
        </p:nvGraphicFramePr>
        <p:xfrm>
          <a:off x="571500" y="1905000"/>
          <a:ext cx="8001000" cy="2438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 Jobs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  <a:r>
                        <a:rPr lang="en-US" baseline="0" dirty="0"/>
                        <a:t> Offerings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r>
                        <a:rPr lang="en-US" dirty="0"/>
                        <a:t>BSRE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~95% domestic</a:t>
                      </a:r>
                    </a:p>
                    <a:p>
                      <a:r>
                        <a:rPr lang="en-US" dirty="0"/>
                        <a:t>~5% international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Many</a:t>
                      </a:r>
                      <a:r>
                        <a:rPr lang="en-US" baseline="0" dirty="0"/>
                        <a:t> start jobs in junior year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Day</a:t>
                      </a:r>
                      <a:r>
                        <a:rPr lang="en-US" baseline="0" dirty="0"/>
                        <a:t> &amp; </a:t>
                      </a:r>
                      <a:r>
                        <a:rPr lang="en-US" dirty="0"/>
                        <a:t>Evening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r>
                        <a:rPr lang="en-US" dirty="0"/>
                        <a:t>MSMRE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80% domestic</a:t>
                      </a:r>
                    </a:p>
                    <a:p>
                      <a:r>
                        <a:rPr lang="en-US" dirty="0"/>
                        <a:t>20% international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  <a:r>
                        <a:rPr lang="en-US" baseline="0" dirty="0"/>
                        <a:t> domestic ~50% international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Evening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329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A70A2-3A7A-47F7-A2D2-5F280326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MRE definitions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D984B7-35F3-4621-B7F2-092A3D02B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survey was distributed to compare “mechatronics” and “robotics”</a:t>
            </a:r>
          </a:p>
          <a:p>
            <a:pPr lvl="1"/>
            <a:r>
              <a:rPr lang="en-US" dirty="0"/>
              <a:t>Definition of “mechatronics” and “robotics”</a:t>
            </a:r>
          </a:p>
          <a:p>
            <a:pPr lvl="1"/>
            <a:r>
              <a:rPr lang="en-US" dirty="0"/>
              <a:t>Likert-scale questions about preference between “mechatronics” and “robotics” relevant to stakeholder</a:t>
            </a:r>
          </a:p>
          <a:p>
            <a:pPr lvl="1"/>
            <a:r>
              <a:rPr lang="en-US" dirty="0"/>
              <a:t>Free response on additional differences</a:t>
            </a:r>
          </a:p>
          <a:p>
            <a:pPr lvl="1"/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306750-2327-47D4-A3BF-B2D14683E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745124"/>
              </p:ext>
            </p:extLst>
          </p:nvPr>
        </p:nvGraphicFramePr>
        <p:xfrm>
          <a:off x="2667000" y="3429000"/>
          <a:ext cx="3810000" cy="2194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21429">
                  <a:extLst>
                    <a:ext uri="{9D8B030D-6E8A-4147-A177-3AD203B41FA5}">
                      <a16:colId xmlns:a16="http://schemas.microsoft.com/office/drawing/2014/main" val="2926996141"/>
                    </a:ext>
                  </a:extLst>
                </a:gridCol>
                <a:gridCol w="1088571">
                  <a:extLst>
                    <a:ext uri="{9D8B030D-6E8A-4147-A177-3AD203B41FA5}">
                      <a16:colId xmlns:a16="http://schemas.microsoft.com/office/drawing/2014/main" val="85798502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Stakeholders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292742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trike="sngStrike" dirty="0">
                          <a:effectLst/>
                        </a:rPr>
                        <a:t>Prospective engineering student</a:t>
                      </a:r>
                      <a:endParaRPr lang="en-US" sz="1400" strike="sngStrike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trike="sngStrike" dirty="0">
                          <a:effectLst/>
                        </a:rPr>
                        <a:t>2</a:t>
                      </a:r>
                      <a:endParaRPr lang="en-US" sz="1400" strike="sngStrike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856233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Current engineering student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20313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Engineering educator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50332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Industry professional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882247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Overall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132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2759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974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74121B-D9DD-4F84-AE59-F7F2A2D3F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Mechatronics vs. Robotics definitions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A9C63F-C6B7-48BE-9842-7FEFC6272B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Mechatronics</a:t>
            </a:r>
          </a:p>
          <a:p>
            <a:pPr lvl="1"/>
            <a:r>
              <a:rPr lang="en-US" dirty="0"/>
              <a:t>Electro-mechanical only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Electro-mechanical plus computer and control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DA417-A96E-44B6-B5DD-D7DB820973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Robotics</a:t>
            </a:r>
          </a:p>
          <a:p>
            <a:pPr lvl="1"/>
            <a:r>
              <a:rPr lang="en-US" dirty="0"/>
              <a:t>Mechanical, electronic, computer, control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Sense-think-act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Related to robots</a:t>
            </a:r>
            <a:br>
              <a:rPr lang="en-US" dirty="0"/>
            </a:br>
            <a:r>
              <a:rPr lang="en-US" dirty="0"/>
              <a:t>(“I know it when I see it”?)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AB84CF-78B5-48D3-957F-32EC3795A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5980"/>
            <a:ext cx="3841986" cy="3494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34AC55-AA7B-42B6-8BCE-CEA2B68E6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86" y="4038600"/>
            <a:ext cx="4583119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33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A46CF-D9D0-41B7-B7D4-7280A25D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 Robotics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E839B-01CF-4568-8794-F15C94352F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Program launched in 2011</a:t>
            </a:r>
          </a:p>
          <a:p>
            <a:pPr lvl="1"/>
            <a:r>
              <a:rPr lang="en-US" dirty="0"/>
              <a:t>First ABET review in 2016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Combines fundamentals of mechanical engineering, electrical engineering, and computer science</a:t>
            </a:r>
          </a:p>
          <a:p>
            <a:pPr lvl="1"/>
            <a:r>
              <a:rPr lang="en-US" dirty="0"/>
              <a:t>Robotics-specific design sequence</a:t>
            </a:r>
          </a:p>
          <a:p>
            <a:pPr lvl="1"/>
            <a:r>
              <a:rPr lang="en-US" dirty="0"/>
              <a:t>Industry-sponsored and competition-series capstone projects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78BD2-28D7-4854-A431-9305093F0E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756342"/>
            <a:ext cx="2145040" cy="2133600"/>
          </a:xfrm>
          <a:prstGeom prst="rect">
            <a:avLst/>
          </a:prstGeom>
        </p:spPr>
      </p:pic>
      <p:pic>
        <p:nvPicPr>
          <p:cNvPr id="1026" name="Picture 2" descr="robotics 1">
            <a:extLst>
              <a:ext uri="{FF2B5EF4-FFF2-40B4-BE49-F238E27FC236}">
                <a16:creationId xmlns:a16="http://schemas.microsoft.com/office/drawing/2014/main" id="{9F029C24-F9CC-478D-9B66-EFCAF5DF7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270" y="1219200"/>
            <a:ext cx="40005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005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5ABFB0-8901-42A5-8BF9-EA937945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 Lab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833F1-655B-4E0F-A432-F59867770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86400"/>
          </a:xfrm>
        </p:spPr>
        <p:txBody>
          <a:bodyPr/>
          <a:lstStyle/>
          <a:p>
            <a:pPr lvl="1"/>
            <a:r>
              <a:rPr lang="en-US" dirty="0"/>
              <a:t>Project space for BS Robotics Engineering</a:t>
            </a:r>
          </a:p>
          <a:p>
            <a:pPr lvl="1"/>
            <a:r>
              <a:rPr lang="en-US" dirty="0"/>
              <a:t>Electronic equipment, basic components, work space, space to test autonomous platforms, light fabrication facilities, 3-D printing</a:t>
            </a:r>
          </a:p>
          <a:p>
            <a:pPr lvl="1"/>
            <a:r>
              <a:rPr lang="en-US" dirty="0"/>
              <a:t>Supervision from Laboratory Instructor</a:t>
            </a:r>
          </a:p>
        </p:txBody>
      </p:sp>
      <p:pic>
        <p:nvPicPr>
          <p:cNvPr id="5122" name="Picture 2" descr="robotics-faculty">
            <a:extLst>
              <a:ext uri="{FF2B5EF4-FFF2-40B4-BE49-F238E27FC236}">
                <a16:creationId xmlns:a16="http://schemas.microsoft.com/office/drawing/2014/main" id="{6A22C8BA-9E8C-412E-A22D-477B7BD01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67" y="2492535"/>
            <a:ext cx="3119437" cy="185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65065D-1EA0-4C8B-9D69-5B857511E9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416386"/>
            <a:ext cx="3131972" cy="2348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62B9F0-DF13-4A03-8068-1D736F8269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823" y="4476471"/>
            <a:ext cx="2971748" cy="22288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2A5046-8725-4237-9CCD-DB9939906C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39"/>
          <a:stretch/>
        </p:blipFill>
        <p:spPr>
          <a:xfrm>
            <a:off x="3531081" y="2469146"/>
            <a:ext cx="4724400" cy="216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611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b="0" i="1" smtClean="0">
            <a:solidFill>
              <a:schemeClr val="accent3"/>
            </a:solidFill>
            <a:latin typeface="Cambria Math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2393</TotalTime>
  <Words>914</Words>
  <Application>Microsoft Office PowerPoint</Application>
  <PresentationFormat>On-screen Show (4:3)</PresentationFormat>
  <Paragraphs>257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Black</vt:lpstr>
      <vt:lpstr>Arial Narrow</vt:lpstr>
      <vt:lpstr>Calibri</vt:lpstr>
      <vt:lpstr>Cambria Math</vt:lpstr>
      <vt:lpstr>Times New Roman</vt:lpstr>
      <vt:lpstr>Essential</vt:lpstr>
      <vt:lpstr>Curriculum 2:  Mechatronics and Robotics Engineering at LTU</vt:lpstr>
      <vt:lpstr>LTU is a small, non-profit, private university on an urban campus within metro Detroit</vt:lpstr>
      <vt:lpstr>LTU Organization</vt:lpstr>
      <vt:lpstr>LTU differentiators</vt:lpstr>
      <vt:lpstr>Our student population reflects both our status as a private university and our location in metro Detroit</vt:lpstr>
      <vt:lpstr>Aside: MRE definitions</vt:lpstr>
      <vt:lpstr>Mechatronics vs. Robotics definitions</vt:lpstr>
      <vt:lpstr>BS Robotics Engineering</vt:lpstr>
      <vt:lpstr>Robotics Lab</vt:lpstr>
      <vt:lpstr>Robotics Engineering Automation Lab</vt:lpstr>
      <vt:lpstr>BS Robotics Engineering</vt:lpstr>
      <vt:lpstr>BSRE – Solid Mechanics</vt:lpstr>
      <vt:lpstr>BSRE – Electronic Systems</vt:lpstr>
      <vt:lpstr>BSRE – Computer Science</vt:lpstr>
      <vt:lpstr>BSRE – Dynamic Systems and Control</vt:lpstr>
      <vt:lpstr>BSRE – Robotic Design</vt:lpstr>
      <vt:lpstr>LTU Unified Robotics sequence</vt:lpstr>
      <vt:lpstr>LTU Unified Robotics sequence</vt:lpstr>
      <vt:lpstr>LTU Unified Robotics sequence</vt:lpstr>
      <vt:lpstr>Electives include MRE, ME, EE and CS (examples shown)</vt:lpstr>
      <vt:lpstr>Capstone Projects</vt:lpstr>
      <vt:lpstr>MS Mechatronics &amp; Robotics Engineering</vt:lpstr>
      <vt:lpstr>Mechatronic Systems Lab</vt:lpstr>
      <vt:lpstr>MS Mechatronic Systems Engineering</vt:lpstr>
      <vt:lpstr>MSMRE curriculum is tied to our graphical definition of mechatronics</vt:lpstr>
      <vt:lpstr>The program includes theory, “theory with practical applications” and practice</vt:lpstr>
      <vt:lpstr>Required MSMRE-specific laboratory courses bookend the program</vt:lpstr>
      <vt:lpstr>Mechatronic Systems 1 is an entry-level graduate course and a technical elective for undergraduates</vt:lpstr>
      <vt:lpstr>Student teams address a semi-realistic design challenge (different every year)</vt:lpstr>
      <vt:lpstr>Mechatronic Systems 2 is an upper-level graduate course</vt:lpstr>
      <vt:lpstr>Student-selected projects vary in quality and results but all report substantial learning</vt:lpstr>
      <vt:lpstr>Questions?</vt:lpstr>
    </vt:vector>
  </TitlesOfParts>
  <Company>Purdue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Mynderse</dc:creator>
  <cp:lastModifiedBy>jmynderse</cp:lastModifiedBy>
  <cp:revision>147</cp:revision>
  <cp:lastPrinted>2019-02-14T18:42:28Z</cp:lastPrinted>
  <dcterms:created xsi:type="dcterms:W3CDTF">2012-01-05T17:41:55Z</dcterms:created>
  <dcterms:modified xsi:type="dcterms:W3CDTF">2022-01-06T18:37:32Z</dcterms:modified>
</cp:coreProperties>
</file>